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7772400" cy="10058400"/>
  <p:notesSz cx="6858000" cy="9144000"/>
  <p:embeddedFontLst>
    <p:embeddedFont>
      <p:font typeface="Roboto Slab" panose="020B0604020202020204" charset="0"/>
      <p:regular r:id="rId5"/>
      <p:bold r:id="rId6"/>
    </p:embeddedFont>
    <p:embeddedFont>
      <p:font typeface="Architects Daughter" panose="020B0604020202020204" charset="0"/>
      <p:regular r:id="rId7"/>
    </p:embeddedFont>
    <p:embeddedFont>
      <p:font typeface="Roboto" panose="020B060402020202020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22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5499613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932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8cac151ce_0_21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8cac151ce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56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296080" y="1315318"/>
            <a:ext cx="919381" cy="2199952"/>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5556928" y="6537226"/>
            <a:ext cx="919381" cy="2199952"/>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3705661" y="5509707"/>
            <a:ext cx="3612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428256" y="2325009"/>
            <a:ext cx="4915800" cy="28500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428256" y="5963369"/>
            <a:ext cx="4915800" cy="1777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28" y="9928013"/>
            <a:ext cx="7772100" cy="130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29715" y="2253680"/>
            <a:ext cx="7113000" cy="300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29715" y="5709147"/>
            <a:ext cx="7113000" cy="20955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3705661" y="5509707"/>
            <a:ext cx="3612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08638" y="3451458"/>
            <a:ext cx="6988800" cy="17748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18678" y="2464555"/>
            <a:ext cx="3612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29715" y="895693"/>
            <a:ext cx="7113000" cy="1341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29715" y="2913434"/>
            <a:ext cx="7113000" cy="602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18678" y="2464555"/>
            <a:ext cx="3612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29715" y="895693"/>
            <a:ext cx="7113000" cy="1341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29715" y="2913436"/>
            <a:ext cx="3399900" cy="602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042770" y="2913436"/>
            <a:ext cx="3399900" cy="602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29715" y="895693"/>
            <a:ext cx="7113000" cy="1341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15835" y="2761786"/>
            <a:ext cx="2817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2971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29715" y="3117205"/>
            <a:ext cx="2386800" cy="5243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16713" y="1029307"/>
            <a:ext cx="47760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3886200" y="-147"/>
            <a:ext cx="3886200" cy="10058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4275224" y="8791206"/>
            <a:ext cx="459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25675" y="2364413"/>
            <a:ext cx="3438300" cy="29457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25675" y="5414935"/>
            <a:ext cx="3438300" cy="2631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198575" y="1416213"/>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271575" y="8279284"/>
            <a:ext cx="5099100" cy="11709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29715" y="895693"/>
            <a:ext cx="7113000" cy="1341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29715" y="2913434"/>
            <a:ext cx="7113000" cy="602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62"/>
        <p:cNvGrpSpPr/>
        <p:nvPr/>
      </p:nvGrpSpPr>
      <p:grpSpPr>
        <a:xfrm>
          <a:off x="0" y="0"/>
          <a:ext cx="0" cy="0"/>
          <a:chOff x="0" y="0"/>
          <a:chExt cx="0" cy="0"/>
        </a:xfrm>
      </p:grpSpPr>
      <p:sp>
        <p:nvSpPr>
          <p:cNvPr id="63" name="Google Shape;63;p13"/>
          <p:cNvSpPr/>
          <p:nvPr/>
        </p:nvSpPr>
        <p:spPr>
          <a:xfrm>
            <a:off x="133125" y="162700"/>
            <a:ext cx="7499400" cy="15540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txBox="1">
            <a:spLocks noGrp="1"/>
          </p:cNvSpPr>
          <p:nvPr>
            <p:ph type="title"/>
          </p:nvPr>
        </p:nvSpPr>
        <p:spPr>
          <a:xfrm>
            <a:off x="2599725" y="244850"/>
            <a:ext cx="4947300" cy="134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0000FF"/>
                </a:solidFill>
              </a:rPr>
              <a:t>Idaho Battle of the Books </a:t>
            </a:r>
            <a:endParaRPr>
              <a:solidFill>
                <a:srgbClr val="0000FF"/>
              </a:solidFill>
            </a:endParaRPr>
          </a:p>
          <a:p>
            <a:pPr marL="0" lvl="0" indent="0" algn="l" rtl="0">
              <a:spcBef>
                <a:spcPts val="0"/>
              </a:spcBef>
              <a:spcAft>
                <a:spcPts val="0"/>
              </a:spcAft>
              <a:buNone/>
            </a:pPr>
            <a:r>
              <a:rPr lang="en" sz="2400">
                <a:solidFill>
                  <a:srgbClr val="0000FF"/>
                </a:solidFill>
              </a:rPr>
              <a:t>Middle Grades Division (6-9)</a:t>
            </a:r>
            <a:endParaRPr sz="2400">
              <a:solidFill>
                <a:srgbClr val="0000FF"/>
              </a:solidFill>
            </a:endParaRPr>
          </a:p>
          <a:p>
            <a:pPr marL="0" lvl="0" indent="0" algn="l" rtl="0">
              <a:spcBef>
                <a:spcPts val="0"/>
              </a:spcBef>
              <a:spcAft>
                <a:spcPts val="0"/>
              </a:spcAft>
              <a:buNone/>
            </a:pPr>
            <a:r>
              <a:rPr lang="en" sz="1800">
                <a:solidFill>
                  <a:srgbClr val="0000FF"/>
                </a:solidFill>
              </a:rPr>
              <a:t>2019-2020</a:t>
            </a:r>
            <a:endParaRPr sz="1800">
              <a:solidFill>
                <a:srgbClr val="0000FF"/>
              </a:solidFill>
            </a:endParaRPr>
          </a:p>
        </p:txBody>
      </p:sp>
      <p:pic>
        <p:nvPicPr>
          <p:cNvPr id="65" name="Google Shape;65;p13"/>
          <p:cNvPicPr preferRelativeResize="0"/>
          <p:nvPr/>
        </p:nvPicPr>
        <p:blipFill>
          <a:blip r:embed="rId3">
            <a:alphaModFix/>
          </a:blip>
          <a:stretch>
            <a:fillRect/>
          </a:stretch>
        </p:blipFill>
        <p:spPr>
          <a:xfrm>
            <a:off x="133125" y="106654"/>
            <a:ext cx="2429700" cy="1610042"/>
          </a:xfrm>
          <a:prstGeom prst="rect">
            <a:avLst/>
          </a:prstGeom>
          <a:noFill/>
          <a:ln>
            <a:noFill/>
          </a:ln>
        </p:spPr>
      </p:pic>
      <p:sp>
        <p:nvSpPr>
          <p:cNvPr id="66" name="Google Shape;66;p13"/>
          <p:cNvSpPr/>
          <p:nvPr/>
        </p:nvSpPr>
        <p:spPr>
          <a:xfrm>
            <a:off x="133125" y="1952525"/>
            <a:ext cx="5122200" cy="4803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                  </a:t>
            </a:r>
            <a:r>
              <a:rPr lang="en" sz="2400" b="1"/>
              <a:t>Selected Titles</a:t>
            </a:r>
            <a:endParaRPr sz="2400" b="1"/>
          </a:p>
          <a:p>
            <a:pPr marL="0" lvl="0" indent="0" algn="l" rtl="0">
              <a:lnSpc>
                <a:spcPct val="115000"/>
              </a:lnSpc>
              <a:spcBef>
                <a:spcPts val="0"/>
              </a:spcBef>
              <a:spcAft>
                <a:spcPts val="0"/>
              </a:spcAft>
              <a:buNone/>
            </a:pPr>
            <a:endParaRPr sz="600" b="1"/>
          </a:p>
          <a:p>
            <a:pPr marL="0" lvl="0" indent="0" algn="l" rtl="0">
              <a:lnSpc>
                <a:spcPct val="115000"/>
              </a:lnSpc>
              <a:spcBef>
                <a:spcPts val="0"/>
              </a:spcBef>
              <a:spcAft>
                <a:spcPts val="0"/>
              </a:spcAft>
              <a:buNone/>
            </a:pPr>
            <a:r>
              <a:rPr lang="en" b="1" i="1"/>
              <a:t>Awkward </a:t>
            </a:r>
            <a:r>
              <a:rPr lang="en"/>
              <a:t>by Svetlana Chmakova</a:t>
            </a:r>
            <a:endParaRPr/>
          </a:p>
          <a:p>
            <a:pPr marL="0" lvl="0" indent="0" algn="l" rtl="0">
              <a:lnSpc>
                <a:spcPct val="115000"/>
              </a:lnSpc>
              <a:spcBef>
                <a:spcPts val="0"/>
              </a:spcBef>
              <a:spcAft>
                <a:spcPts val="0"/>
              </a:spcAft>
              <a:buNone/>
            </a:pPr>
            <a:r>
              <a:rPr lang="en" b="1" i="1"/>
              <a:t>Chains </a:t>
            </a:r>
            <a:r>
              <a:rPr lang="en"/>
              <a:t>by Laurie Halse Anderson</a:t>
            </a:r>
            <a:endParaRPr/>
          </a:p>
          <a:p>
            <a:pPr marL="0" lvl="0" indent="0" algn="l" rtl="0">
              <a:lnSpc>
                <a:spcPct val="115000"/>
              </a:lnSpc>
              <a:spcBef>
                <a:spcPts val="0"/>
              </a:spcBef>
              <a:spcAft>
                <a:spcPts val="0"/>
              </a:spcAft>
              <a:buNone/>
            </a:pPr>
            <a:r>
              <a:rPr lang="en" b="1" i="1"/>
              <a:t>The Epic Fail of Arturo Zamora</a:t>
            </a:r>
            <a:r>
              <a:rPr lang="en"/>
              <a:t> by Pablo Cartaya</a:t>
            </a:r>
            <a:endParaRPr/>
          </a:p>
          <a:p>
            <a:pPr marL="0" lvl="0" indent="0" algn="l" rtl="0">
              <a:lnSpc>
                <a:spcPct val="115000"/>
              </a:lnSpc>
              <a:spcBef>
                <a:spcPts val="0"/>
              </a:spcBef>
              <a:spcAft>
                <a:spcPts val="0"/>
              </a:spcAft>
              <a:buNone/>
            </a:pPr>
            <a:r>
              <a:rPr lang="en" b="1" i="1"/>
              <a:t>Finding Gobi </a:t>
            </a:r>
            <a:r>
              <a:rPr lang="en"/>
              <a:t>by Dion Leonard</a:t>
            </a:r>
            <a:endParaRPr/>
          </a:p>
          <a:p>
            <a:pPr marL="0" lvl="0" indent="0" algn="l" rtl="0">
              <a:lnSpc>
                <a:spcPct val="115000"/>
              </a:lnSpc>
              <a:spcBef>
                <a:spcPts val="0"/>
              </a:spcBef>
              <a:spcAft>
                <a:spcPts val="0"/>
              </a:spcAft>
              <a:buNone/>
            </a:pPr>
            <a:r>
              <a:rPr lang="en" b="1" i="1"/>
              <a:t>Frogkisser!</a:t>
            </a:r>
            <a:r>
              <a:rPr lang="en"/>
              <a:t> by Garth Nix</a:t>
            </a:r>
            <a:endParaRPr/>
          </a:p>
          <a:p>
            <a:pPr marL="0" lvl="0" indent="0" algn="l" rtl="0">
              <a:lnSpc>
                <a:spcPct val="115000"/>
              </a:lnSpc>
              <a:spcBef>
                <a:spcPts val="0"/>
              </a:spcBef>
              <a:spcAft>
                <a:spcPts val="0"/>
              </a:spcAft>
              <a:buNone/>
            </a:pPr>
            <a:r>
              <a:rPr lang="en" b="1" i="1"/>
              <a:t>The Hobbit </a:t>
            </a:r>
            <a:r>
              <a:rPr lang="en"/>
              <a:t>by J.R.R. Tolkien</a:t>
            </a:r>
            <a:endParaRPr/>
          </a:p>
          <a:p>
            <a:pPr marL="0" lvl="0" indent="0" algn="l" rtl="0">
              <a:lnSpc>
                <a:spcPct val="115000"/>
              </a:lnSpc>
              <a:spcBef>
                <a:spcPts val="0"/>
              </a:spcBef>
              <a:spcAft>
                <a:spcPts val="0"/>
              </a:spcAft>
              <a:buNone/>
            </a:pPr>
            <a:r>
              <a:rPr lang="en" b="1" i="1"/>
              <a:t>Inside Out and Back Again </a:t>
            </a:r>
            <a:r>
              <a:rPr lang="en"/>
              <a:t>by Thanhha Lai</a:t>
            </a:r>
            <a:endParaRPr/>
          </a:p>
          <a:p>
            <a:pPr marL="0" lvl="0" indent="0" algn="l" rtl="0">
              <a:lnSpc>
                <a:spcPct val="115000"/>
              </a:lnSpc>
              <a:spcBef>
                <a:spcPts val="0"/>
              </a:spcBef>
              <a:spcAft>
                <a:spcPts val="0"/>
              </a:spcAft>
              <a:buNone/>
            </a:pPr>
            <a:r>
              <a:rPr lang="en" b="1" i="1"/>
              <a:t>Rebel of the Sands</a:t>
            </a:r>
            <a:r>
              <a:rPr lang="en"/>
              <a:t> by Alwyn Hamilton</a:t>
            </a:r>
            <a:endParaRPr/>
          </a:p>
          <a:p>
            <a:pPr marL="0" lvl="0" indent="0" algn="l" rtl="0">
              <a:lnSpc>
                <a:spcPct val="115000"/>
              </a:lnSpc>
              <a:spcBef>
                <a:spcPts val="0"/>
              </a:spcBef>
              <a:spcAft>
                <a:spcPts val="0"/>
              </a:spcAft>
              <a:buNone/>
            </a:pPr>
            <a:r>
              <a:rPr lang="en" b="1" i="1"/>
              <a:t>Restart</a:t>
            </a:r>
            <a:r>
              <a:rPr lang="en"/>
              <a:t> by Gordon Korman</a:t>
            </a:r>
            <a:endParaRPr/>
          </a:p>
          <a:p>
            <a:pPr marL="0" lvl="0" indent="0" algn="l" rtl="0">
              <a:lnSpc>
                <a:spcPct val="115000"/>
              </a:lnSpc>
              <a:spcBef>
                <a:spcPts val="0"/>
              </a:spcBef>
              <a:spcAft>
                <a:spcPts val="0"/>
              </a:spcAft>
              <a:buNone/>
            </a:pPr>
            <a:r>
              <a:rPr lang="en" b="1" i="1"/>
              <a:t>Roller Girl</a:t>
            </a:r>
            <a:r>
              <a:rPr lang="en"/>
              <a:t> by Victoria Jamieson</a:t>
            </a:r>
            <a:endParaRPr/>
          </a:p>
          <a:p>
            <a:pPr marL="0" lvl="0" indent="0" algn="l" rtl="0">
              <a:lnSpc>
                <a:spcPct val="115000"/>
              </a:lnSpc>
              <a:spcBef>
                <a:spcPts val="0"/>
              </a:spcBef>
              <a:spcAft>
                <a:spcPts val="0"/>
              </a:spcAft>
              <a:buNone/>
            </a:pPr>
            <a:r>
              <a:rPr lang="en" b="1" i="1"/>
              <a:t>Salt to the Sea</a:t>
            </a:r>
            <a:r>
              <a:rPr lang="en"/>
              <a:t> by Ruta Sepetys</a:t>
            </a:r>
            <a:endParaRPr/>
          </a:p>
          <a:p>
            <a:pPr marL="0" lvl="0" indent="0" algn="l" rtl="0">
              <a:lnSpc>
                <a:spcPct val="115000"/>
              </a:lnSpc>
              <a:spcBef>
                <a:spcPts val="0"/>
              </a:spcBef>
              <a:spcAft>
                <a:spcPts val="0"/>
              </a:spcAft>
              <a:buNone/>
            </a:pPr>
            <a:r>
              <a:rPr lang="en" b="1" i="1"/>
              <a:t>The Screaming Staircase</a:t>
            </a:r>
            <a:r>
              <a:rPr lang="en"/>
              <a:t> by Jonathan Stroud</a:t>
            </a:r>
            <a:endParaRPr/>
          </a:p>
          <a:p>
            <a:pPr marL="0" lvl="0" indent="0" algn="l" rtl="0">
              <a:lnSpc>
                <a:spcPct val="115000"/>
              </a:lnSpc>
              <a:spcBef>
                <a:spcPts val="0"/>
              </a:spcBef>
              <a:spcAft>
                <a:spcPts val="0"/>
              </a:spcAft>
              <a:buNone/>
            </a:pPr>
            <a:r>
              <a:rPr lang="en" b="1" i="1"/>
              <a:t>The Skeleton Tree </a:t>
            </a:r>
            <a:r>
              <a:rPr lang="en"/>
              <a:t>by Iain Lawrence</a:t>
            </a:r>
            <a:endParaRPr/>
          </a:p>
          <a:p>
            <a:pPr marL="0" lvl="0" indent="0" algn="l" rtl="0">
              <a:lnSpc>
                <a:spcPct val="115000"/>
              </a:lnSpc>
              <a:spcBef>
                <a:spcPts val="0"/>
              </a:spcBef>
              <a:spcAft>
                <a:spcPts val="0"/>
              </a:spcAft>
              <a:buNone/>
            </a:pPr>
            <a:r>
              <a:rPr lang="en" b="1" i="1"/>
              <a:t>Some Kind of Courage</a:t>
            </a:r>
            <a:r>
              <a:rPr lang="en"/>
              <a:t> by Dan Gemeinhart</a:t>
            </a:r>
            <a:endParaRPr/>
          </a:p>
          <a:p>
            <a:pPr marL="0" lvl="0" indent="0" algn="l" rtl="0">
              <a:lnSpc>
                <a:spcPct val="115000"/>
              </a:lnSpc>
              <a:spcBef>
                <a:spcPts val="0"/>
              </a:spcBef>
              <a:spcAft>
                <a:spcPts val="0"/>
              </a:spcAft>
              <a:buNone/>
            </a:pPr>
            <a:r>
              <a:rPr lang="en" b="1" i="1"/>
              <a:t>Steelheart </a:t>
            </a:r>
            <a:r>
              <a:rPr lang="en"/>
              <a:t>by Brandon Sanderson</a:t>
            </a:r>
            <a:endParaRPr/>
          </a:p>
          <a:p>
            <a:pPr marL="0" lvl="0" indent="0" algn="l" rtl="0">
              <a:lnSpc>
                <a:spcPct val="115000"/>
              </a:lnSpc>
              <a:spcBef>
                <a:spcPts val="0"/>
              </a:spcBef>
              <a:spcAft>
                <a:spcPts val="0"/>
              </a:spcAft>
              <a:buNone/>
            </a:pPr>
            <a:r>
              <a:rPr lang="en" b="1" i="1"/>
              <a:t>Wolf by Wolf</a:t>
            </a:r>
            <a:r>
              <a:rPr lang="en"/>
              <a:t> by Ryan Graudin</a:t>
            </a:r>
            <a:endParaRPr/>
          </a:p>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l" rtl="0">
              <a:spcBef>
                <a:spcPts val="0"/>
              </a:spcBef>
              <a:spcAft>
                <a:spcPts val="0"/>
              </a:spcAft>
              <a:buNone/>
            </a:pPr>
            <a:r>
              <a:rPr lang="en" b="1"/>
              <a:t>                                </a:t>
            </a:r>
            <a:endParaRPr b="1"/>
          </a:p>
        </p:txBody>
      </p:sp>
      <p:sp>
        <p:nvSpPr>
          <p:cNvPr id="67" name="Google Shape;67;p13"/>
          <p:cNvSpPr/>
          <p:nvPr/>
        </p:nvSpPr>
        <p:spPr>
          <a:xfrm>
            <a:off x="5405875" y="1952525"/>
            <a:ext cx="2226600" cy="25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200"/>
          </a:p>
        </p:txBody>
      </p:sp>
      <p:sp>
        <p:nvSpPr>
          <p:cNvPr id="68" name="Google Shape;68;p13"/>
          <p:cNvSpPr/>
          <p:nvPr/>
        </p:nvSpPr>
        <p:spPr>
          <a:xfrm>
            <a:off x="4898025" y="4619525"/>
            <a:ext cx="2734500" cy="2544300"/>
          </a:xfrm>
          <a:prstGeom prst="rect">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800" b="1"/>
          </a:p>
          <a:p>
            <a:pPr marL="0" lvl="0" indent="0" algn="ctr" rtl="0">
              <a:spcBef>
                <a:spcPts val="0"/>
              </a:spcBef>
              <a:spcAft>
                <a:spcPts val="0"/>
              </a:spcAft>
              <a:buNone/>
            </a:pPr>
            <a:endParaRPr sz="1800" b="1"/>
          </a:p>
          <a:p>
            <a:pPr marL="0" lvl="0" indent="0" algn="ctr" rtl="0">
              <a:spcBef>
                <a:spcPts val="0"/>
              </a:spcBef>
              <a:spcAft>
                <a:spcPts val="0"/>
              </a:spcAft>
              <a:buNone/>
            </a:pPr>
            <a:endParaRPr/>
          </a:p>
          <a:p>
            <a:pPr marL="0" lvl="0" indent="0" algn="l" rtl="0">
              <a:spcBef>
                <a:spcPts val="0"/>
              </a:spcBef>
              <a:spcAft>
                <a:spcPts val="0"/>
              </a:spcAft>
              <a:buNone/>
            </a:pPr>
            <a:endParaRPr/>
          </a:p>
        </p:txBody>
      </p:sp>
      <p:sp>
        <p:nvSpPr>
          <p:cNvPr id="69" name="Google Shape;69;p13"/>
          <p:cNvSpPr/>
          <p:nvPr/>
        </p:nvSpPr>
        <p:spPr>
          <a:xfrm>
            <a:off x="133125" y="7030200"/>
            <a:ext cx="7499400" cy="28005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800" b="1"/>
          </a:p>
          <a:p>
            <a:pPr marL="0" lvl="0" indent="0" algn="ctr" rtl="0">
              <a:spcBef>
                <a:spcPts val="0"/>
              </a:spcBef>
              <a:spcAft>
                <a:spcPts val="0"/>
              </a:spcAft>
              <a:buNone/>
            </a:pPr>
            <a:endParaRPr/>
          </a:p>
        </p:txBody>
      </p:sp>
      <p:sp>
        <p:nvSpPr>
          <p:cNvPr id="70" name="Google Shape;70;p13"/>
          <p:cNvSpPr txBox="1"/>
          <p:nvPr/>
        </p:nvSpPr>
        <p:spPr>
          <a:xfrm>
            <a:off x="-4797800" y="1586450"/>
            <a:ext cx="2377200" cy="163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13"/>
          <p:cNvSpPr/>
          <p:nvPr/>
        </p:nvSpPr>
        <p:spPr>
          <a:xfrm>
            <a:off x="4976925" y="4792500"/>
            <a:ext cx="2655600" cy="2237700"/>
          </a:xfrm>
          <a:prstGeom prst="ellipse">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txBox="1"/>
          <p:nvPr/>
        </p:nvSpPr>
        <p:spPr>
          <a:xfrm>
            <a:off x="5472813" y="4862900"/>
            <a:ext cx="1677900" cy="80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0000"/>
                </a:solidFill>
                <a:latin typeface="Architects Daughter"/>
                <a:ea typeface="Architects Daughter"/>
                <a:cs typeface="Architects Daughter"/>
                <a:sym typeface="Architects Daughter"/>
              </a:rPr>
              <a:t>5,084</a:t>
            </a:r>
            <a:endParaRPr sz="3600" b="1">
              <a:solidFill>
                <a:srgbClr val="FF0000"/>
              </a:solidFill>
              <a:latin typeface="Architects Daughter"/>
              <a:ea typeface="Architects Daughter"/>
              <a:cs typeface="Architects Daughter"/>
              <a:sym typeface="Architects Daughter"/>
            </a:endParaRPr>
          </a:p>
        </p:txBody>
      </p:sp>
      <p:sp>
        <p:nvSpPr>
          <p:cNvPr id="73" name="Google Shape;73;p13"/>
          <p:cNvSpPr txBox="1"/>
          <p:nvPr/>
        </p:nvSpPr>
        <p:spPr>
          <a:xfrm>
            <a:off x="5237325" y="5481288"/>
            <a:ext cx="2055900" cy="12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The number of pages students who participate in this year’s Idaho Battle of the Books will have read!</a:t>
            </a:r>
            <a:endParaRPr>
              <a:solidFill>
                <a:srgbClr val="FFFFFF"/>
              </a:solidFill>
            </a:endParaRPr>
          </a:p>
        </p:txBody>
      </p:sp>
      <p:sp>
        <p:nvSpPr>
          <p:cNvPr id="74" name="Google Shape;74;p13"/>
          <p:cNvSpPr txBox="1"/>
          <p:nvPr/>
        </p:nvSpPr>
        <p:spPr>
          <a:xfrm>
            <a:off x="5472825" y="2019603"/>
            <a:ext cx="968700" cy="12057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2"/>
                </a:solidFill>
                <a:latin typeface="Architects Daughter"/>
                <a:ea typeface="Architects Daughter"/>
                <a:cs typeface="Architects Daughter"/>
                <a:sym typeface="Architects Daughter"/>
              </a:rPr>
              <a:t>4</a:t>
            </a:r>
            <a:endParaRPr sz="3000" b="1">
              <a:solidFill>
                <a:schemeClr val="dk2"/>
              </a:solidFill>
              <a:latin typeface="Architects Daughter"/>
              <a:ea typeface="Architects Daughter"/>
              <a:cs typeface="Architects Daughter"/>
              <a:sym typeface="Architects Daughter"/>
            </a:endParaRPr>
          </a:p>
          <a:p>
            <a:pPr marL="0" lvl="0" indent="0" algn="ctr" rtl="0">
              <a:spcBef>
                <a:spcPts val="0"/>
              </a:spcBef>
              <a:spcAft>
                <a:spcPts val="0"/>
              </a:spcAft>
              <a:buNone/>
            </a:pPr>
            <a:r>
              <a:rPr lang="en" b="1">
                <a:solidFill>
                  <a:schemeClr val="dk2"/>
                </a:solidFill>
                <a:latin typeface="Architects Daughter"/>
                <a:ea typeface="Architects Daughter"/>
                <a:cs typeface="Architects Daughter"/>
                <a:sym typeface="Architects Daughter"/>
              </a:rPr>
              <a:t>Members per team</a:t>
            </a:r>
            <a:endParaRPr b="1">
              <a:solidFill>
                <a:schemeClr val="dk2"/>
              </a:solidFill>
              <a:latin typeface="Architects Daughter"/>
              <a:ea typeface="Architects Daughter"/>
              <a:cs typeface="Architects Daughter"/>
              <a:sym typeface="Architects Daughter"/>
            </a:endParaRPr>
          </a:p>
        </p:txBody>
      </p:sp>
      <p:sp>
        <p:nvSpPr>
          <p:cNvPr id="75" name="Google Shape;75;p13"/>
          <p:cNvSpPr txBox="1"/>
          <p:nvPr/>
        </p:nvSpPr>
        <p:spPr>
          <a:xfrm>
            <a:off x="6523125" y="2040575"/>
            <a:ext cx="968700" cy="12057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2"/>
                </a:solidFill>
                <a:latin typeface="Architects Daughter"/>
                <a:ea typeface="Architects Daughter"/>
                <a:cs typeface="Architects Daughter"/>
                <a:sym typeface="Architects Daughter"/>
              </a:rPr>
              <a:t>9</a:t>
            </a:r>
            <a:endParaRPr sz="3000" b="1">
              <a:solidFill>
                <a:schemeClr val="dk2"/>
              </a:solidFill>
              <a:latin typeface="Architects Daughter"/>
              <a:ea typeface="Architects Daughter"/>
              <a:cs typeface="Architects Daughter"/>
              <a:sym typeface="Architects Daughter"/>
            </a:endParaRPr>
          </a:p>
          <a:p>
            <a:pPr marL="0" lvl="0" indent="0" algn="ctr" rtl="0">
              <a:spcBef>
                <a:spcPts val="0"/>
              </a:spcBef>
              <a:spcAft>
                <a:spcPts val="0"/>
              </a:spcAft>
              <a:buNone/>
            </a:pPr>
            <a:r>
              <a:rPr lang="en" b="1">
                <a:solidFill>
                  <a:schemeClr val="dk2"/>
                </a:solidFill>
                <a:latin typeface="Architects Daughter"/>
                <a:ea typeface="Architects Daughter"/>
                <a:cs typeface="Architects Daughter"/>
                <a:sym typeface="Architects Daughter"/>
              </a:rPr>
              <a:t>Months to Read</a:t>
            </a:r>
            <a:endParaRPr b="1">
              <a:solidFill>
                <a:schemeClr val="dk2"/>
              </a:solidFill>
              <a:latin typeface="Architects Daughter"/>
              <a:ea typeface="Architects Daughter"/>
              <a:cs typeface="Architects Daughter"/>
              <a:sym typeface="Architects Daughter"/>
            </a:endParaRPr>
          </a:p>
        </p:txBody>
      </p:sp>
      <p:sp>
        <p:nvSpPr>
          <p:cNvPr id="76" name="Google Shape;76;p13"/>
          <p:cNvSpPr txBox="1"/>
          <p:nvPr/>
        </p:nvSpPr>
        <p:spPr>
          <a:xfrm>
            <a:off x="5472825" y="3308875"/>
            <a:ext cx="968700" cy="986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2"/>
                </a:solidFill>
                <a:latin typeface="Architects Daughter"/>
                <a:ea typeface="Architects Daughter"/>
                <a:cs typeface="Architects Daughter"/>
                <a:sym typeface="Architects Daughter"/>
              </a:rPr>
              <a:t>16</a:t>
            </a:r>
            <a:endParaRPr sz="3000" b="1">
              <a:solidFill>
                <a:schemeClr val="dk2"/>
              </a:solidFill>
              <a:latin typeface="Architects Daughter"/>
              <a:ea typeface="Architects Daughter"/>
              <a:cs typeface="Architects Daughter"/>
              <a:sym typeface="Architects Daughter"/>
            </a:endParaRPr>
          </a:p>
          <a:p>
            <a:pPr marL="0" lvl="0" indent="0" algn="ctr" rtl="0">
              <a:spcBef>
                <a:spcPts val="0"/>
              </a:spcBef>
              <a:spcAft>
                <a:spcPts val="0"/>
              </a:spcAft>
              <a:buNone/>
            </a:pPr>
            <a:r>
              <a:rPr lang="en" sz="1200" b="1">
                <a:solidFill>
                  <a:schemeClr val="dk2"/>
                </a:solidFill>
                <a:latin typeface="Architects Daughter"/>
                <a:ea typeface="Architects Daughter"/>
                <a:cs typeface="Architects Daughter"/>
                <a:sym typeface="Architects Daughter"/>
              </a:rPr>
              <a:t>Books to Enjoy</a:t>
            </a:r>
            <a:endParaRPr sz="1200" b="1">
              <a:solidFill>
                <a:schemeClr val="dk2"/>
              </a:solidFill>
              <a:latin typeface="Architects Daughter"/>
              <a:ea typeface="Architects Daughter"/>
              <a:cs typeface="Architects Daughter"/>
              <a:sym typeface="Architects Daughter"/>
            </a:endParaRPr>
          </a:p>
        </p:txBody>
      </p:sp>
      <p:sp>
        <p:nvSpPr>
          <p:cNvPr id="77" name="Google Shape;77;p13"/>
          <p:cNvSpPr txBox="1"/>
          <p:nvPr/>
        </p:nvSpPr>
        <p:spPr>
          <a:xfrm>
            <a:off x="6523125" y="3308975"/>
            <a:ext cx="968700" cy="986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2"/>
                </a:solidFill>
                <a:latin typeface="Architects Daughter"/>
                <a:ea typeface="Architects Daughter"/>
                <a:cs typeface="Architects Daughter"/>
                <a:sym typeface="Architects Daughter"/>
              </a:rPr>
              <a:t>1</a:t>
            </a:r>
            <a:endParaRPr sz="3000" b="1">
              <a:solidFill>
                <a:schemeClr val="dk2"/>
              </a:solidFill>
              <a:latin typeface="Architects Daughter"/>
              <a:ea typeface="Architects Daughter"/>
              <a:cs typeface="Architects Daughter"/>
              <a:sym typeface="Architects Daughter"/>
            </a:endParaRPr>
          </a:p>
          <a:p>
            <a:pPr marL="0" lvl="0" indent="0" algn="ctr" rtl="0">
              <a:spcBef>
                <a:spcPts val="0"/>
              </a:spcBef>
              <a:spcAft>
                <a:spcPts val="0"/>
              </a:spcAft>
              <a:buNone/>
            </a:pPr>
            <a:r>
              <a:rPr lang="en" b="1">
                <a:solidFill>
                  <a:schemeClr val="dk2"/>
                </a:solidFill>
                <a:latin typeface="Architects Daughter"/>
                <a:ea typeface="Architects Daughter"/>
                <a:cs typeface="Architects Daughter"/>
                <a:sym typeface="Architects Daughter"/>
              </a:rPr>
              <a:t>Trophy to Win</a:t>
            </a:r>
            <a:endParaRPr b="1">
              <a:solidFill>
                <a:schemeClr val="dk2"/>
              </a:solidFill>
              <a:latin typeface="Architects Daughter"/>
              <a:ea typeface="Architects Daughter"/>
              <a:cs typeface="Architects Daughter"/>
              <a:sym typeface="Architects Daughter"/>
            </a:endParaRPr>
          </a:p>
          <a:p>
            <a:pPr marL="0" lvl="0" indent="0" algn="l" rtl="0">
              <a:spcBef>
                <a:spcPts val="0"/>
              </a:spcBef>
              <a:spcAft>
                <a:spcPts val="0"/>
              </a:spcAft>
              <a:buNone/>
            </a:pPr>
            <a:endParaRPr sz="1200" b="1">
              <a:solidFill>
                <a:schemeClr val="dk2"/>
              </a:solidFill>
            </a:endParaRPr>
          </a:p>
        </p:txBody>
      </p:sp>
      <p:sp>
        <p:nvSpPr>
          <p:cNvPr id="78" name="Google Shape;78;p13"/>
          <p:cNvSpPr txBox="1"/>
          <p:nvPr/>
        </p:nvSpPr>
        <p:spPr>
          <a:xfrm>
            <a:off x="2974875" y="6554375"/>
            <a:ext cx="1677900" cy="3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
        <p:nvSpPr>
          <p:cNvPr id="79" name="Google Shape;79;p13"/>
          <p:cNvSpPr txBox="1"/>
          <p:nvPr/>
        </p:nvSpPr>
        <p:spPr>
          <a:xfrm>
            <a:off x="4750575" y="7084700"/>
            <a:ext cx="2796600" cy="26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a:t>
            </a:r>
            <a:r>
              <a:rPr lang="en" b="1" u="sng">
                <a:latin typeface="Architects Daughter"/>
                <a:ea typeface="Architects Daughter"/>
                <a:cs typeface="Architects Daughter"/>
                <a:sym typeface="Architects Daughter"/>
              </a:rPr>
              <a:t>This year’s selected books:</a:t>
            </a:r>
            <a:endParaRPr b="1" u="sng">
              <a:latin typeface="Architects Daughter"/>
              <a:ea typeface="Architects Daughter"/>
              <a:cs typeface="Architects Daughter"/>
              <a:sym typeface="Architects Daughter"/>
            </a:endParaRPr>
          </a:p>
          <a:p>
            <a:pPr marL="0" lvl="0" indent="0" algn="l" rtl="0">
              <a:spcBef>
                <a:spcPts val="0"/>
              </a:spcBef>
              <a:spcAft>
                <a:spcPts val="0"/>
              </a:spcAft>
              <a:buNone/>
            </a:pPr>
            <a:r>
              <a:rPr lang="en">
                <a:latin typeface="Architects Daughter"/>
                <a:ea typeface="Architects Daughter"/>
                <a:cs typeface="Architects Daughter"/>
                <a:sym typeface="Architects Daughter"/>
              </a:rPr>
              <a:t> </a:t>
            </a:r>
            <a:endParaRPr>
              <a:latin typeface="Architects Daughter"/>
              <a:ea typeface="Architects Daughter"/>
              <a:cs typeface="Architects Daughter"/>
              <a:sym typeface="Architects Daughter"/>
            </a:endParaRPr>
          </a:p>
          <a:p>
            <a:pPr marL="457200" lvl="0" indent="-317500" algn="l" rtl="0">
              <a:spcBef>
                <a:spcPts val="0"/>
              </a:spcBef>
              <a:spcAft>
                <a:spcPts val="0"/>
              </a:spcAft>
              <a:buSzPts val="1400"/>
              <a:buFont typeface="Architects Daughter"/>
              <a:buChar char="-"/>
            </a:pPr>
            <a:r>
              <a:rPr lang="en" b="1">
                <a:latin typeface="Architects Daughter"/>
                <a:ea typeface="Architects Daughter"/>
                <a:cs typeface="Architects Daughter"/>
                <a:sym typeface="Architects Daughter"/>
              </a:rPr>
              <a:t>range in lexile from 440 to 1000.</a:t>
            </a:r>
            <a:endParaRPr b="1">
              <a:latin typeface="Architects Daughter"/>
              <a:ea typeface="Architects Daughter"/>
              <a:cs typeface="Architects Daughter"/>
              <a:sym typeface="Architects Daughter"/>
            </a:endParaRPr>
          </a:p>
          <a:p>
            <a:pPr marL="457200" lvl="0" indent="-317500" algn="l" rtl="0">
              <a:spcBef>
                <a:spcPts val="0"/>
              </a:spcBef>
              <a:spcAft>
                <a:spcPts val="0"/>
              </a:spcAft>
              <a:buSzPts val="1400"/>
              <a:buFont typeface="Architects Daughter"/>
              <a:buChar char="-"/>
            </a:pPr>
            <a:r>
              <a:rPr lang="en" b="1">
                <a:latin typeface="Architects Daughter"/>
                <a:ea typeface="Architects Daughter"/>
                <a:cs typeface="Architects Daughter"/>
                <a:sym typeface="Architects Daughter"/>
              </a:rPr>
              <a:t>range in length from 208  to 448 pages</a:t>
            </a:r>
            <a:endParaRPr b="1">
              <a:latin typeface="Architects Daughter"/>
              <a:ea typeface="Architects Daughter"/>
              <a:cs typeface="Architects Daughter"/>
              <a:sym typeface="Architects Daughter"/>
            </a:endParaRPr>
          </a:p>
          <a:p>
            <a:pPr marL="457200" lvl="0" indent="-317500" algn="l" rtl="0">
              <a:spcBef>
                <a:spcPts val="0"/>
              </a:spcBef>
              <a:spcAft>
                <a:spcPts val="0"/>
              </a:spcAft>
              <a:buSzPts val="1400"/>
              <a:buFont typeface="Architects Daughter"/>
              <a:buChar char="-"/>
            </a:pPr>
            <a:r>
              <a:rPr lang="en" b="1">
                <a:latin typeface="Architects Daughter"/>
                <a:ea typeface="Architects Daughter"/>
                <a:cs typeface="Architects Daughter"/>
                <a:sym typeface="Architects Daughter"/>
              </a:rPr>
              <a:t>Include protagonists who represent various races, religions, cultures, and socio economic situations</a:t>
            </a:r>
            <a:endParaRPr b="1">
              <a:latin typeface="Architects Daughter"/>
              <a:ea typeface="Architects Daughter"/>
              <a:cs typeface="Architects Daughter"/>
              <a:sym typeface="Architects Daughter"/>
            </a:endParaRPr>
          </a:p>
          <a:p>
            <a:pPr marL="0" lvl="0" indent="0" algn="l" rtl="0">
              <a:spcBef>
                <a:spcPts val="0"/>
              </a:spcBef>
              <a:spcAft>
                <a:spcPts val="0"/>
              </a:spcAft>
              <a:buNone/>
            </a:pPr>
            <a:endParaRPr b="1">
              <a:latin typeface="Architects Daughter"/>
              <a:ea typeface="Architects Daughter"/>
              <a:cs typeface="Architects Daughter"/>
              <a:sym typeface="Architects Daughter"/>
            </a:endParaRPr>
          </a:p>
          <a:p>
            <a:pPr marL="0" lvl="0" indent="0" algn="l" rtl="0">
              <a:spcBef>
                <a:spcPts val="0"/>
              </a:spcBef>
              <a:spcAft>
                <a:spcPts val="0"/>
              </a:spcAft>
              <a:buNone/>
            </a:pPr>
            <a:endParaRPr b="1">
              <a:latin typeface="Architects Daughter"/>
              <a:ea typeface="Architects Daughter"/>
              <a:cs typeface="Architects Daughter"/>
              <a:sym typeface="Architects Daughter"/>
            </a:endParaRPr>
          </a:p>
        </p:txBody>
      </p:sp>
      <p:pic>
        <p:nvPicPr>
          <p:cNvPr id="80" name="Google Shape;80;p13" title="Points scored"/>
          <p:cNvPicPr preferRelativeResize="0"/>
          <p:nvPr/>
        </p:nvPicPr>
        <p:blipFill rotWithShape="1">
          <a:blip r:embed="rId4">
            <a:alphaModFix/>
          </a:blip>
          <a:srcRect l="131181" t="116641" r="-109233" b="-100016"/>
          <a:stretch/>
        </p:blipFill>
        <p:spPr>
          <a:xfrm>
            <a:off x="44700" y="7439325"/>
            <a:ext cx="3995376" cy="2642600"/>
          </a:xfrm>
          <a:prstGeom prst="rect">
            <a:avLst/>
          </a:prstGeom>
          <a:noFill/>
          <a:ln>
            <a:noFill/>
          </a:ln>
        </p:spPr>
      </p:pic>
      <p:pic>
        <p:nvPicPr>
          <p:cNvPr id="81" name="Google Shape;81;p13" title="Points scored"/>
          <p:cNvPicPr preferRelativeResize="0"/>
          <p:nvPr/>
        </p:nvPicPr>
        <p:blipFill>
          <a:blip r:embed="rId4">
            <a:alphaModFix/>
          </a:blip>
          <a:stretch>
            <a:fillRect/>
          </a:stretch>
        </p:blipFill>
        <p:spPr>
          <a:xfrm>
            <a:off x="133125" y="6991350"/>
            <a:ext cx="4522189" cy="2800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85"/>
        <p:cNvGrpSpPr/>
        <p:nvPr/>
      </p:nvGrpSpPr>
      <p:grpSpPr>
        <a:xfrm>
          <a:off x="0" y="0"/>
          <a:ext cx="0" cy="0"/>
          <a:chOff x="0" y="0"/>
          <a:chExt cx="0" cy="0"/>
        </a:xfrm>
      </p:grpSpPr>
      <p:sp>
        <p:nvSpPr>
          <p:cNvPr id="86" name="Google Shape;86;p14"/>
          <p:cNvSpPr/>
          <p:nvPr/>
        </p:nvSpPr>
        <p:spPr>
          <a:xfrm>
            <a:off x="133125" y="162700"/>
            <a:ext cx="7499400" cy="15540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txBox="1">
            <a:spLocks noGrp="1"/>
          </p:cNvSpPr>
          <p:nvPr>
            <p:ph type="title"/>
          </p:nvPr>
        </p:nvSpPr>
        <p:spPr>
          <a:xfrm>
            <a:off x="2727975" y="553025"/>
            <a:ext cx="4815300" cy="78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chemeClr val="lt1"/>
                </a:solidFill>
                <a:latin typeface="Architects Daughter"/>
                <a:ea typeface="Architects Daughter"/>
                <a:cs typeface="Architects Daughter"/>
                <a:sym typeface="Architects Daughter"/>
              </a:rPr>
              <a:t>2019-20  Book Blurbs</a:t>
            </a:r>
            <a:endParaRPr sz="3600" b="1">
              <a:solidFill>
                <a:schemeClr val="lt1"/>
              </a:solidFill>
              <a:latin typeface="Architects Daughter"/>
              <a:ea typeface="Architects Daughter"/>
              <a:cs typeface="Architects Daughter"/>
              <a:sym typeface="Architects Daughter"/>
            </a:endParaRPr>
          </a:p>
        </p:txBody>
      </p:sp>
      <p:pic>
        <p:nvPicPr>
          <p:cNvPr id="88" name="Google Shape;88;p14"/>
          <p:cNvPicPr preferRelativeResize="0"/>
          <p:nvPr/>
        </p:nvPicPr>
        <p:blipFill rotWithShape="1">
          <a:blip r:embed="rId3">
            <a:alphaModFix/>
          </a:blip>
          <a:srcRect/>
          <a:stretch/>
        </p:blipFill>
        <p:spPr>
          <a:xfrm>
            <a:off x="192025" y="203750"/>
            <a:ext cx="2276675" cy="1471900"/>
          </a:xfrm>
          <a:prstGeom prst="rect">
            <a:avLst/>
          </a:prstGeom>
          <a:noFill/>
          <a:ln>
            <a:noFill/>
          </a:ln>
        </p:spPr>
      </p:pic>
      <p:sp>
        <p:nvSpPr>
          <p:cNvPr id="89" name="Google Shape;89;p14"/>
          <p:cNvSpPr/>
          <p:nvPr/>
        </p:nvSpPr>
        <p:spPr>
          <a:xfrm>
            <a:off x="133125" y="1878575"/>
            <a:ext cx="3638700" cy="2052900"/>
          </a:xfrm>
          <a:prstGeom prst="wedgeRoundRectCallout">
            <a:avLst>
              <a:gd name="adj1" fmla="val 32929"/>
              <a:gd name="adj2" fmla="val 62322"/>
              <a:gd name="adj3" fmla="val 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3993825" y="1878575"/>
            <a:ext cx="3638700" cy="2052900"/>
          </a:xfrm>
          <a:prstGeom prst="wedgeRoundRectCallout">
            <a:avLst>
              <a:gd name="adj1" fmla="val 6098"/>
              <a:gd name="adj2" fmla="val 63486"/>
              <a:gd name="adj3" fmla="val 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3993825" y="4288571"/>
            <a:ext cx="3638700" cy="2052900"/>
          </a:xfrm>
          <a:prstGeom prst="wedgeRoundRectCallout">
            <a:avLst>
              <a:gd name="adj1" fmla="val -30082"/>
              <a:gd name="adj2" fmla="val 60756"/>
              <a:gd name="adj3" fmla="val 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133125" y="4288571"/>
            <a:ext cx="3638700" cy="2052900"/>
          </a:xfrm>
          <a:prstGeom prst="wedgeRoundRectCallout">
            <a:avLst>
              <a:gd name="adj1" fmla="val -5283"/>
              <a:gd name="adj2" fmla="val 60756"/>
              <a:gd name="adj3" fmla="val 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133125" y="6698574"/>
            <a:ext cx="3638700" cy="2052900"/>
          </a:xfrm>
          <a:prstGeom prst="wedgeRoundRectCallout">
            <a:avLst>
              <a:gd name="adj1" fmla="val 42685"/>
              <a:gd name="adj2" fmla="val 57274"/>
              <a:gd name="adj3" fmla="val 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a:off x="3993825" y="6698574"/>
            <a:ext cx="3638700" cy="2052900"/>
          </a:xfrm>
          <a:prstGeom prst="wedgeRoundRectCallout">
            <a:avLst>
              <a:gd name="adj1" fmla="val 8537"/>
              <a:gd name="adj2" fmla="val 57274"/>
              <a:gd name="adj3" fmla="val 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txBox="1"/>
          <p:nvPr/>
        </p:nvSpPr>
        <p:spPr>
          <a:xfrm>
            <a:off x="1844175" y="1871000"/>
            <a:ext cx="1927500" cy="199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50">
                <a:highlight>
                  <a:srgbClr val="FFFFFF"/>
                </a:highlight>
              </a:rPr>
              <a:t>Set in New York City at the beginning of the American Revolution, Chains addresses the price of freedom both for a nation and for individuals. Isabel is a slave and was sold with her five-year-old sister to a cruel Loyalist family. She has hopes of finding a way to freedom and becomes a spy for the rebels, but soon realizes that it is difficult to trust anyone. </a:t>
            </a:r>
            <a:endParaRPr sz="1000" b="1"/>
          </a:p>
        </p:txBody>
      </p:sp>
      <p:sp>
        <p:nvSpPr>
          <p:cNvPr id="96" name="Google Shape;96;p14"/>
          <p:cNvSpPr txBox="1"/>
          <p:nvPr/>
        </p:nvSpPr>
        <p:spPr>
          <a:xfrm>
            <a:off x="5648800" y="1871000"/>
            <a:ext cx="2058300" cy="18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50">
                <a:highlight>
                  <a:srgbClr val="FFFFFF"/>
                </a:highlight>
              </a:rPr>
              <a:t>When David was six, an unexplained explosion in the sky caused perpetual darkness and ordinary people to gain supernatural powers. One of these Epics, Steelheart, kills David’s father and leaves him orphaned.  Ten years later, David joins the Reckoners, a shadowy group of ordinary humans who strive to eliminate all Epics.  Will David finally have his revenge?</a:t>
            </a:r>
            <a:endParaRPr sz="1200" b="1"/>
          </a:p>
        </p:txBody>
      </p:sp>
      <p:sp>
        <p:nvSpPr>
          <p:cNvPr id="97" name="Google Shape;97;p14"/>
          <p:cNvSpPr txBox="1"/>
          <p:nvPr/>
        </p:nvSpPr>
        <p:spPr>
          <a:xfrm>
            <a:off x="1534525" y="4250025"/>
            <a:ext cx="2276700" cy="199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50">
                <a:highlight>
                  <a:srgbClr val="FFFFFF"/>
                </a:highlight>
              </a:rPr>
              <a:t>When a middle school bully suffers amnesia after a bad fall, it gives him the chance to start fresh, but rebuilding his life is an uphill battle when everyone else still remembers the sins of his past. 8th grader, Chase Ambrose, struggles with who he was, who he wants to become, and how that affects those around him. In this compelling and sometimes humorous tale of nature and identity, Korman offers an intriguing exploration of the potential for redemption.</a:t>
            </a:r>
            <a:endParaRPr sz="1000" b="1"/>
          </a:p>
        </p:txBody>
      </p:sp>
      <p:sp>
        <p:nvSpPr>
          <p:cNvPr id="98" name="Google Shape;98;p14"/>
          <p:cNvSpPr txBox="1"/>
          <p:nvPr/>
        </p:nvSpPr>
        <p:spPr>
          <a:xfrm>
            <a:off x="5500150" y="4293700"/>
            <a:ext cx="2058300" cy="199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50">
                <a:highlight>
                  <a:srgbClr val="FFFFFF"/>
                </a:highlight>
              </a:rPr>
              <a:t>It’s 1890 in Washington State, and 12 year old Joseph Johnson’s beloved horse, Sarah, has been sold by the unscrupulous alcoholic who took him in after his father’s death. With an unshakable moral compass instilled in him by his parents, he sets off to get her back. In the process, he overcomes relentless disasters and crises, encounters virtuous and dubious characters, and perform some good deeds. </a:t>
            </a:r>
            <a:endParaRPr sz="1000" b="1"/>
          </a:p>
        </p:txBody>
      </p:sp>
      <p:sp>
        <p:nvSpPr>
          <p:cNvPr id="99" name="Google Shape;99;p14"/>
          <p:cNvSpPr txBox="1"/>
          <p:nvPr/>
        </p:nvSpPr>
        <p:spPr>
          <a:xfrm>
            <a:off x="1664100" y="6698575"/>
            <a:ext cx="2147100" cy="192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50">
                <a:highlight>
                  <a:srgbClr val="FFFFFF"/>
                </a:highlight>
              </a:rPr>
              <a:t>A story based on the author's childhood experiences. Hà is 10 when Saigon falls and  her family flees Vietnam. First on a ship, then in two refugee camps, and  then finally in Alabama, she and  her family struggle to fit in and  make a home. Told in verse, each passage is given a date so readers can easily follow the progression of time. Even through her frustration with her new life, her voice is full of humor and  hope.</a:t>
            </a:r>
            <a:endParaRPr sz="1000" b="1"/>
          </a:p>
        </p:txBody>
      </p:sp>
      <p:sp>
        <p:nvSpPr>
          <p:cNvPr id="100" name="Google Shape;100;p14"/>
          <p:cNvSpPr txBox="1"/>
          <p:nvPr/>
        </p:nvSpPr>
        <p:spPr>
          <a:xfrm>
            <a:off x="5430400" y="6716725"/>
            <a:ext cx="2276700" cy="192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50">
                <a:highlight>
                  <a:srgbClr val="FFFFFF"/>
                </a:highlight>
              </a:rPr>
              <a:t>Almost-middle-schooler Astrid just isn’t interested in the kinds of things everyone else is. Her BFF Nicole likes boys and ballet and the color pink, but Astrid’s new obsession is tough, fast-paced Roller Derby. While learning the game, Astrid learns how to be a friend and, maybe, that not all friendships are forever. A touching look at the ups and downs of following one’s dreams, in addition to introducing readers to a relatively unknown sport.</a:t>
            </a:r>
            <a:endParaRPr sz="1000" b="1"/>
          </a:p>
        </p:txBody>
      </p:sp>
      <p:sp>
        <p:nvSpPr>
          <p:cNvPr id="101" name="Google Shape;101;p14"/>
          <p:cNvSpPr txBox="1"/>
          <p:nvPr/>
        </p:nvSpPr>
        <p:spPr>
          <a:xfrm>
            <a:off x="448375" y="9176600"/>
            <a:ext cx="6755400" cy="5679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Architects Daughter"/>
                <a:ea typeface="Architects Daughter"/>
                <a:cs typeface="Architects Daughter"/>
                <a:sym typeface="Architects Daughter"/>
              </a:rPr>
              <a:t>All book blurbs above have been harvested from NoveList Plus at LiLI.org.</a:t>
            </a:r>
            <a:endParaRPr b="1">
              <a:latin typeface="Architects Daughter"/>
              <a:ea typeface="Architects Daughter"/>
              <a:cs typeface="Architects Daughter"/>
              <a:sym typeface="Architects Daughter"/>
            </a:endParaRPr>
          </a:p>
        </p:txBody>
      </p:sp>
      <p:pic>
        <p:nvPicPr>
          <p:cNvPr id="102" name="Google Shape;102;p14"/>
          <p:cNvPicPr preferRelativeResize="0"/>
          <p:nvPr/>
        </p:nvPicPr>
        <p:blipFill>
          <a:blip r:embed="rId4">
            <a:alphaModFix/>
          </a:blip>
          <a:stretch>
            <a:fillRect/>
          </a:stretch>
        </p:blipFill>
        <p:spPr>
          <a:xfrm>
            <a:off x="389831" y="1941275"/>
            <a:ext cx="1274282" cy="1927500"/>
          </a:xfrm>
          <a:prstGeom prst="rect">
            <a:avLst/>
          </a:prstGeom>
          <a:noFill/>
          <a:ln>
            <a:noFill/>
          </a:ln>
        </p:spPr>
      </p:pic>
      <p:pic>
        <p:nvPicPr>
          <p:cNvPr id="103" name="Google Shape;103;p14"/>
          <p:cNvPicPr preferRelativeResize="0"/>
          <p:nvPr/>
        </p:nvPicPr>
        <p:blipFill>
          <a:blip r:embed="rId5">
            <a:alphaModFix/>
          </a:blip>
          <a:stretch>
            <a:fillRect/>
          </a:stretch>
        </p:blipFill>
        <p:spPr>
          <a:xfrm>
            <a:off x="4250638" y="1943125"/>
            <a:ext cx="1274275" cy="1900788"/>
          </a:xfrm>
          <a:prstGeom prst="rect">
            <a:avLst/>
          </a:prstGeom>
          <a:noFill/>
          <a:ln>
            <a:noFill/>
          </a:ln>
        </p:spPr>
      </p:pic>
      <p:pic>
        <p:nvPicPr>
          <p:cNvPr id="104" name="Google Shape;104;p14"/>
          <p:cNvPicPr preferRelativeResize="0"/>
          <p:nvPr/>
        </p:nvPicPr>
        <p:blipFill>
          <a:blip r:embed="rId6">
            <a:alphaModFix/>
          </a:blip>
          <a:stretch>
            <a:fillRect/>
          </a:stretch>
        </p:blipFill>
        <p:spPr>
          <a:xfrm>
            <a:off x="310789" y="4389525"/>
            <a:ext cx="1223736" cy="1851000"/>
          </a:xfrm>
          <a:prstGeom prst="rect">
            <a:avLst/>
          </a:prstGeom>
          <a:noFill/>
          <a:ln>
            <a:noFill/>
          </a:ln>
        </p:spPr>
      </p:pic>
      <p:pic>
        <p:nvPicPr>
          <p:cNvPr id="105" name="Google Shape;105;p14"/>
          <p:cNvPicPr preferRelativeResize="0"/>
          <p:nvPr/>
        </p:nvPicPr>
        <p:blipFill>
          <a:blip r:embed="rId7">
            <a:alphaModFix/>
          </a:blip>
          <a:stretch>
            <a:fillRect/>
          </a:stretch>
        </p:blipFill>
        <p:spPr>
          <a:xfrm>
            <a:off x="4134850" y="4389532"/>
            <a:ext cx="1223725" cy="1851006"/>
          </a:xfrm>
          <a:prstGeom prst="rect">
            <a:avLst/>
          </a:prstGeom>
          <a:noFill/>
          <a:ln>
            <a:noFill/>
          </a:ln>
        </p:spPr>
      </p:pic>
      <p:pic>
        <p:nvPicPr>
          <p:cNvPr id="106" name="Google Shape;106;p14"/>
          <p:cNvPicPr preferRelativeResize="0"/>
          <p:nvPr/>
        </p:nvPicPr>
        <p:blipFill>
          <a:blip r:embed="rId8">
            <a:alphaModFix/>
          </a:blip>
          <a:stretch>
            <a:fillRect/>
          </a:stretch>
        </p:blipFill>
        <p:spPr>
          <a:xfrm>
            <a:off x="346700" y="6783057"/>
            <a:ext cx="1223725" cy="1851017"/>
          </a:xfrm>
          <a:prstGeom prst="rect">
            <a:avLst/>
          </a:prstGeom>
          <a:noFill/>
          <a:ln>
            <a:noFill/>
          </a:ln>
        </p:spPr>
      </p:pic>
      <p:pic>
        <p:nvPicPr>
          <p:cNvPr id="107" name="Google Shape;107;p14"/>
          <p:cNvPicPr preferRelativeResize="0"/>
          <p:nvPr/>
        </p:nvPicPr>
        <p:blipFill>
          <a:blip r:embed="rId9">
            <a:alphaModFix/>
          </a:blip>
          <a:stretch>
            <a:fillRect/>
          </a:stretch>
        </p:blipFill>
        <p:spPr>
          <a:xfrm>
            <a:off x="4134850" y="6790775"/>
            <a:ext cx="1223725" cy="1835588"/>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676</Words>
  <Application>Microsoft Office PowerPoint</Application>
  <PresentationFormat>Custom</PresentationFormat>
  <Paragraphs>55</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Roboto Slab</vt:lpstr>
      <vt:lpstr>Arial</vt:lpstr>
      <vt:lpstr>Architects Daughter</vt:lpstr>
      <vt:lpstr>Roboto</vt:lpstr>
      <vt:lpstr>Marina</vt:lpstr>
      <vt:lpstr>Idaho Battle of the Books  Middle Grades Division (6-9) 2019-2020</vt:lpstr>
      <vt:lpstr>2019-20  Book Blurbs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Idaho Battle of the Books  Middle Grades Division (6-9) 2019-2020</dc:title>
  <dc:creator>Melissa Bollinger</dc:creator>
  <cp:lastModifiedBy>Melissa Bollinger</cp:lastModifiedBy>
  <cp:revision>1</cp:revision>
  <dcterms:modified xsi:type="dcterms:W3CDTF">2019-06-27T20:14:41Z</dcterms:modified>
</cp:coreProperties>
</file>